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6" r:id="rId3"/>
    <p:sldId id="310" r:id="rId4"/>
    <p:sldId id="287" r:id="rId5"/>
    <p:sldId id="289" r:id="rId6"/>
    <p:sldId id="290" r:id="rId7"/>
    <p:sldId id="268" r:id="rId8"/>
    <p:sldId id="281" r:id="rId9"/>
    <p:sldId id="309" r:id="rId10"/>
    <p:sldId id="270" r:id="rId11"/>
    <p:sldId id="311" r:id="rId12"/>
    <p:sldId id="272" r:id="rId13"/>
    <p:sldId id="284" r:id="rId14"/>
    <p:sldId id="283" r:id="rId15"/>
    <p:sldId id="321" r:id="rId16"/>
    <p:sldId id="322" r:id="rId17"/>
    <p:sldId id="323" r:id="rId18"/>
    <p:sldId id="324" r:id="rId19"/>
    <p:sldId id="325" r:id="rId20"/>
    <p:sldId id="320" r:id="rId21"/>
    <p:sldId id="312" r:id="rId22"/>
    <p:sldId id="304" r:id="rId23"/>
    <p:sldId id="303" r:id="rId24"/>
    <p:sldId id="299" r:id="rId25"/>
    <p:sldId id="294" r:id="rId26"/>
    <p:sldId id="319" r:id="rId27"/>
    <p:sldId id="296" r:id="rId28"/>
    <p:sldId id="306" r:id="rId29"/>
    <p:sldId id="308" r:id="rId30"/>
    <p:sldId id="307" r:id="rId31"/>
    <p:sldId id="327" r:id="rId32"/>
    <p:sldId id="305" r:id="rId33"/>
    <p:sldId id="293" r:id="rId34"/>
    <p:sldId id="313" r:id="rId35"/>
    <p:sldId id="314" r:id="rId36"/>
    <p:sldId id="315" r:id="rId37"/>
    <p:sldId id="318" r:id="rId38"/>
    <p:sldId id="317" r:id="rId39"/>
    <p:sldId id="297" r:id="rId40"/>
    <p:sldId id="326" r:id="rId41"/>
    <p:sldId id="300" r:id="rId42"/>
    <p:sldId id="328" r:id="rId43"/>
    <p:sldId id="256" r:id="rId44"/>
    <p:sldId id="329" r:id="rId45"/>
    <p:sldId id="259" r:id="rId46"/>
    <p:sldId id="258" r:id="rId47"/>
    <p:sldId id="278" r:id="rId48"/>
    <p:sldId id="274" r:id="rId49"/>
  </p:sldIdLst>
  <p:sldSz cx="12192000" cy="6858000"/>
  <p:notesSz cx="6858000" cy="9144000"/>
  <p:embeddedFontLst>
    <p:embeddedFont>
      <p:font typeface="Wide Latin" panose="020A0A07050505020404" pitchFamily="18" charset="0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바른공군체 Bold" panose="020B0800000101010101" pitchFamily="50" charset="-127"/>
      <p:bold r:id="rId53"/>
    </p:embeddedFont>
    <p:embeddedFont>
      <p:font typeface="바른공군체 Medium" panose="020B0600000101010101" pitchFamily="50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준" initials="박현" lastIdx="2" clrIdx="0">
    <p:extLst>
      <p:ext uri="{19B8F6BF-5375-455C-9EA6-DF929625EA0E}">
        <p15:presenceInfo xmlns:p15="http://schemas.microsoft.com/office/powerpoint/2012/main" userId="44020c6b8d6811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5E9"/>
    <a:srgbClr val="127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+mn-cs"/>
              </a:defRPr>
            </a:pPr>
            <a:r>
              <a:rPr lang="ko-KR"/>
              <a:t>코로나가 끝나면 하고싶은 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해외 여행</c:v>
                </c:pt>
                <c:pt idx="1">
                  <c:v>인원제한 없는 자유로운 외식</c:v>
                </c:pt>
                <c:pt idx="2">
                  <c:v>공연 관람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96.06</c:v>
                </c:pt>
                <c:pt idx="1">
                  <c:v>54.19</c:v>
                </c:pt>
                <c:pt idx="2">
                  <c:v>45.32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59-47EF-A8EC-917664070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한국인</c:v>
                </c:pt>
              </c:strCache>
            </c:strRef>
          </c:tx>
          <c:spPr>
            <a:solidFill>
              <a:srgbClr val="A5D5E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해외 여행</c:v>
                </c:pt>
                <c:pt idx="1">
                  <c:v>인원제한 없는 자유로운 외식</c:v>
                </c:pt>
                <c:pt idx="2">
                  <c:v>공연 관람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86.45</c:v>
                </c:pt>
                <c:pt idx="1">
                  <c:v>62.15</c:v>
                </c:pt>
                <c:pt idx="2">
                  <c:v>54.12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59-47EF-A8EC-917664070A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0275384"/>
        <c:axId val="590275704"/>
      </c:barChart>
      <c:catAx>
        <c:axId val="590275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+mn-cs"/>
              </a:defRPr>
            </a:pPr>
            <a:endParaRPr lang="ko-KR"/>
          </a:p>
        </c:txPr>
        <c:crossAx val="590275704"/>
        <c:crosses val="autoZero"/>
        <c:auto val="1"/>
        <c:lblAlgn val="ctr"/>
        <c:lblOffset val="100"/>
        <c:noMultiLvlLbl val="0"/>
      </c:catAx>
      <c:valAx>
        <c:axId val="590275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+mn-cs"/>
              </a:defRPr>
            </a:pPr>
            <a:endParaRPr lang="ko-KR"/>
          </a:p>
        </c:txPr>
        <c:crossAx val="590275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바른공군체 Medium" panose="020B0600000101010101" pitchFamily="50" charset="-127"/>
          <a:ea typeface="바른공군체 Medium" panose="020B0600000101010101" pitchFamily="50" charset="-127"/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7T20:39:13.441" idx="1">
    <p:pos x="6621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7T20:39:13.441" idx="2">
    <p:pos x="6621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0.78709</cdr:x>
      <cdr:y>0.37122</cdr:y>
    </cdr:from>
    <cdr:to>
      <cdr:x>0.86135</cdr:x>
      <cdr:y>0.44181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0E7D8F5-6776-99E5-E28F-05553309F06C}"/>
            </a:ext>
          </a:extLst>
        </cdr:cNvPr>
        <cdr:cNvSpPr txBox="1"/>
      </cdr:nvSpPr>
      <cdr:spPr>
        <a:xfrm xmlns:a="http://schemas.openxmlformats.org/drawingml/2006/main">
          <a:off x="5745523" y="1942270"/>
          <a:ext cx="54213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/>
            <a:t>3</a:t>
          </a:r>
          <a:r>
            <a:rPr lang="ko-KR" altLang="en-US" dirty="0"/>
            <a:t>위</a:t>
          </a:r>
        </a:p>
      </cdr:txBody>
    </cdr:sp>
  </cdr:relSizeAnchor>
  <cdr:relSizeAnchor xmlns:cdr="http://schemas.openxmlformats.org/drawingml/2006/chartDrawing">
    <cdr:from>
      <cdr:x>0.18109</cdr:x>
      <cdr:y>0.13198</cdr:y>
    </cdr:from>
    <cdr:to>
      <cdr:x>0.25535</cdr:x>
      <cdr:y>0.20257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40E7D8F5-6776-99E5-E28F-05553309F06C}"/>
            </a:ext>
          </a:extLst>
        </cdr:cNvPr>
        <cdr:cNvSpPr txBox="1"/>
      </cdr:nvSpPr>
      <cdr:spPr>
        <a:xfrm xmlns:a="http://schemas.openxmlformats.org/drawingml/2006/main">
          <a:off x="1321881" y="690507"/>
          <a:ext cx="54213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/>
            <a:t>1</a:t>
          </a:r>
          <a:r>
            <a:rPr lang="ko-KR" altLang="en-US" dirty="0"/>
            <a:t>위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9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4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9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8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7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73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5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0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2688544-4EB1-4D4D-B7A0-B620025C58AD}"/>
              </a:ext>
            </a:extLst>
          </p:cNvPr>
          <p:cNvSpPr txBox="1"/>
          <p:nvPr/>
        </p:nvSpPr>
        <p:spPr>
          <a:xfrm>
            <a:off x="2743886" y="3015759"/>
            <a:ext cx="670422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</a:t>
            </a:r>
            <a:r>
              <a:rPr lang="en-US" altLang="ko-KR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어디까지 가 </a:t>
            </a:r>
            <a:r>
              <a:rPr lang="ko-KR" altLang="en-US" sz="4800" b="1" kern="0" dirty="0" err="1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봤니</a:t>
            </a:r>
            <a:r>
              <a:rPr lang="en-US" altLang="ko-KR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?</a:t>
            </a:r>
          </a:p>
          <a:p>
            <a:pPr algn="ctr" latinLnBrk="0">
              <a:defRPr/>
            </a:pPr>
            <a:endParaRPr lang="en-US" altLang="ko-KR" sz="48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빅포텐셜</a:t>
            </a:r>
            <a:endParaRPr lang="en-US" altLang="ko-KR" b="1" kern="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" b="1" kern="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r>
              <a:rPr lang="en-US" altLang="ko-KR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60191096 </a:t>
            </a:r>
            <a:r>
              <a:rPr lang="ko-KR" altLang="en-US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고수빈</a:t>
            </a:r>
            <a:r>
              <a:rPr lang="en-US" altLang="ko-KR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60180800 </a:t>
            </a:r>
            <a:r>
              <a:rPr lang="ko-KR" altLang="en-US" sz="1400" b="1" kern="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박재연</a:t>
            </a:r>
            <a:endParaRPr lang="en-US" altLang="ko-KR" sz="1400" b="1" kern="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r>
              <a:rPr lang="en-US" altLang="ko-KR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60171100 </a:t>
            </a:r>
            <a:r>
              <a:rPr lang="ko-KR" altLang="en-US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윤민혁 </a:t>
            </a:r>
            <a:r>
              <a:rPr lang="en-US" altLang="ko-KR" sz="1400" b="1" kern="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60180909 </a:t>
            </a:r>
            <a:r>
              <a:rPr lang="ko-KR" altLang="en-US" sz="1400" b="1" kern="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이신행</a:t>
            </a:r>
            <a:endParaRPr lang="en-US" altLang="ko-KR" sz="1400" b="1" kern="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CCF536-3804-4526-A8FA-E6D0F2ACE4F4}"/>
              </a:ext>
            </a:extLst>
          </p:cNvPr>
          <p:cNvSpPr/>
          <p:nvPr/>
        </p:nvSpPr>
        <p:spPr>
          <a:xfrm>
            <a:off x="4113335" y="2301241"/>
            <a:ext cx="3965330" cy="465988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빅데이터 분석과 응용 팀 프로젝트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0152CF-C0EF-474A-AA58-BC08F60354D5}"/>
              </a:ext>
            </a:extLst>
          </p:cNvPr>
          <p:cNvGrpSpPr/>
          <p:nvPr/>
        </p:nvGrpSpPr>
        <p:grpSpPr>
          <a:xfrm>
            <a:off x="8078665" y="2549770"/>
            <a:ext cx="1601666" cy="940775"/>
            <a:chOff x="3997004" y="2399826"/>
            <a:chExt cx="1193860" cy="1135031"/>
          </a:xfrm>
        </p:grpSpPr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525076A7-E211-4780-A0BD-EED588C3C6A3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1533D8A-908A-4A83-A3DD-BFC004B2BAF3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90AA71F-1C65-4BFB-A202-42B42ABE09C0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5911EA0-176C-4CCE-A12F-7B9F4D5BA9E2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B5B678C-ABAA-41B3-9ED1-C85817E9CE1D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399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2473986" y="3735473"/>
            <a:ext cx="981472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여기 가봤으면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여기는 어때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? -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소개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D221C3-2D72-41C9-86D9-565D28F9753B}"/>
              </a:ext>
            </a:extLst>
          </p:cNvPr>
          <p:cNvSpPr txBox="1"/>
          <p:nvPr/>
        </p:nvSpPr>
        <p:spPr>
          <a:xfrm>
            <a:off x="2892822" y="2850389"/>
            <a:ext cx="6704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</a:t>
            </a:r>
            <a:r>
              <a:rPr lang="en-US" altLang="ko-KR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어디까지 가 </a:t>
            </a:r>
            <a:r>
              <a:rPr lang="ko-KR" altLang="en-US" sz="4800" b="1" kern="0" dirty="0" err="1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봤니</a:t>
            </a:r>
            <a:r>
              <a:rPr lang="en-US" altLang="ko-KR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?</a:t>
            </a:r>
          </a:p>
          <a:p>
            <a:pPr algn="ctr" latinLnBrk="0">
              <a:defRPr/>
            </a:pPr>
            <a:endParaRPr lang="en-US" altLang="ko-KR" sz="48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34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1184946" y="2424405"/>
            <a:ext cx="929937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</a:t>
            </a: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및 </a:t>
            </a:r>
            <a:r>
              <a:rPr lang="ko-KR" altLang="en-US" sz="6600" b="1" kern="0" dirty="0" err="1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2783840" y="4717340"/>
            <a:ext cx="6482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1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246B8-CBBB-47D9-A3F6-394C887D935C}"/>
              </a:ext>
            </a:extLst>
          </p:cNvPr>
          <p:cNvSpPr/>
          <p:nvPr/>
        </p:nvSpPr>
        <p:spPr>
          <a:xfrm>
            <a:off x="1223273" y="1396543"/>
            <a:ext cx="9814729" cy="227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국내 여행지 목록 데이터 수집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5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endParaRPr lang="en-US" altLang="ko-KR" sz="5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 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나무위키의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‘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죽기 전에 가야할 국내 여행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1001’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88FD3D-21C4-4E65-8F2B-D3510B5A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244" y="2961621"/>
            <a:ext cx="2659096" cy="2659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32E57E-6BE7-4D80-BE7C-63B968EE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685" y="1208055"/>
            <a:ext cx="2467646" cy="49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246B8-CBBB-47D9-A3F6-394C887D935C}"/>
              </a:ext>
            </a:extLst>
          </p:cNvPr>
          <p:cNvSpPr/>
          <p:nvPr/>
        </p:nvSpPr>
        <p:spPr>
          <a:xfrm>
            <a:off x="1223273" y="1396543"/>
            <a:ext cx="9814729" cy="181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 startAt="2"/>
            </a:pP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국내 여행지에 대한 리뷰 데이터 수집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5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‘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어드바이져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’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 웹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99AE2-3FA8-4396-886A-26F1BEC2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23" y="2853399"/>
            <a:ext cx="3010320" cy="2800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F93652-8320-45C4-82C4-83AC17A8D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979" y="2721796"/>
            <a:ext cx="6704435" cy="29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4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11A5F3-09EA-4B17-8291-75D5407F0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" t="21234" r="37454"/>
          <a:stretch/>
        </p:blipFill>
        <p:spPr>
          <a:xfrm>
            <a:off x="3166401" y="1548808"/>
            <a:ext cx="6192000" cy="42456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957D81-D630-4870-84F4-F7B5F08E3152}"/>
              </a:ext>
            </a:extLst>
          </p:cNvPr>
          <p:cNvSpPr/>
          <p:nvPr/>
        </p:nvSpPr>
        <p:spPr>
          <a:xfrm>
            <a:off x="3471984" y="1548808"/>
            <a:ext cx="949743" cy="5846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1D4927-6E2B-4EA1-B7A4-E037FE1FD86A}"/>
              </a:ext>
            </a:extLst>
          </p:cNvPr>
          <p:cNvSpPr/>
          <p:nvPr/>
        </p:nvSpPr>
        <p:spPr>
          <a:xfrm>
            <a:off x="6746170" y="4307840"/>
            <a:ext cx="1430312" cy="28029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E2B215-EC54-4B65-B02B-DFD3434729D5}"/>
              </a:ext>
            </a:extLst>
          </p:cNvPr>
          <p:cNvSpPr/>
          <p:nvPr/>
        </p:nvSpPr>
        <p:spPr>
          <a:xfrm>
            <a:off x="3564059" y="5174805"/>
            <a:ext cx="1276006" cy="4669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37">
            <a:extLst>
              <a:ext uri="{FF2B5EF4-FFF2-40B4-BE49-F238E27FC236}">
                <a16:creationId xmlns:a16="http://schemas.microsoft.com/office/drawing/2014/main" id="{FF3A0D18-6573-4AB9-AE44-ADF5598ABA29}"/>
              </a:ext>
            </a:extLst>
          </p:cNvPr>
          <p:cNvSpPr/>
          <p:nvPr/>
        </p:nvSpPr>
        <p:spPr>
          <a:xfrm flipH="1">
            <a:off x="8076938" y="3506740"/>
            <a:ext cx="1138591" cy="658234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리뷰</a:t>
            </a:r>
            <a:endParaRPr lang="en-US" altLang="ko-KR" sz="20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10" name="모서리가 둥근 직사각형 137">
            <a:extLst>
              <a:ext uri="{FF2B5EF4-FFF2-40B4-BE49-F238E27FC236}">
                <a16:creationId xmlns:a16="http://schemas.microsoft.com/office/drawing/2014/main" id="{C500638D-6180-49BC-A3D0-447DC7F776F9}"/>
              </a:ext>
            </a:extLst>
          </p:cNvPr>
          <p:cNvSpPr/>
          <p:nvPr/>
        </p:nvSpPr>
        <p:spPr>
          <a:xfrm flipH="1">
            <a:off x="2298325" y="4662261"/>
            <a:ext cx="1434214" cy="703904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카테고리</a:t>
            </a:r>
            <a:endParaRPr lang="en-US" altLang="ko-KR" sz="200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11" name="모서리가 둥근 직사각형 137">
            <a:extLst>
              <a:ext uri="{FF2B5EF4-FFF2-40B4-BE49-F238E27FC236}">
                <a16:creationId xmlns:a16="http://schemas.microsoft.com/office/drawing/2014/main" id="{39E1FC92-3F5B-47C2-B04E-A7A7152F9DA3}"/>
              </a:ext>
            </a:extLst>
          </p:cNvPr>
          <p:cNvSpPr/>
          <p:nvPr/>
        </p:nvSpPr>
        <p:spPr>
          <a:xfrm flipH="1">
            <a:off x="4600995" y="3828458"/>
            <a:ext cx="1038823" cy="696197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평점</a:t>
            </a:r>
            <a:endParaRPr lang="en-US" altLang="ko-KR" sz="200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9A1FDB-5605-4760-B8B4-F645BCAF1678}"/>
              </a:ext>
            </a:extLst>
          </p:cNvPr>
          <p:cNvSpPr/>
          <p:nvPr/>
        </p:nvSpPr>
        <p:spPr>
          <a:xfrm>
            <a:off x="5728255" y="4588134"/>
            <a:ext cx="2731208" cy="28029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81CAC3E-524E-4BAA-8374-6B515BF60202}"/>
              </a:ext>
            </a:extLst>
          </p:cNvPr>
          <p:cNvSpPr/>
          <p:nvPr/>
        </p:nvSpPr>
        <p:spPr>
          <a:xfrm>
            <a:off x="5706188" y="4307840"/>
            <a:ext cx="1002603" cy="259276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137">
            <a:extLst>
              <a:ext uri="{FF2B5EF4-FFF2-40B4-BE49-F238E27FC236}">
                <a16:creationId xmlns:a16="http://schemas.microsoft.com/office/drawing/2014/main" id="{207FD537-C51B-499D-ACD9-9C1EDA9762B4}"/>
              </a:ext>
            </a:extLst>
          </p:cNvPr>
          <p:cNvSpPr/>
          <p:nvPr/>
        </p:nvSpPr>
        <p:spPr>
          <a:xfrm flipH="1">
            <a:off x="7779441" y="5018067"/>
            <a:ext cx="1054942" cy="696195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주소</a:t>
            </a:r>
            <a:endParaRPr lang="en-US" altLang="ko-KR" sz="200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0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1028650" y="1751265"/>
            <a:ext cx="6097464" cy="514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en-US" altLang="ko-KR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err="1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기본 코드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11023E-A79D-453B-BCA0-7E622F96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16" y="1518102"/>
            <a:ext cx="7545998" cy="454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1707235" y="1543089"/>
            <a:ext cx="6097464" cy="514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20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en-US" altLang="ko-KR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리뷰 추출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E66CD-21F5-46E4-8C62-BC838D82C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33" y="1153070"/>
            <a:ext cx="6954531" cy="52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886067" y="1864705"/>
            <a:ext cx="2266241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20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en-US" altLang="ko-KR" sz="2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kern="100" dirty="0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평점 카테고리 </a:t>
            </a:r>
            <a:endParaRPr lang="en-US" altLang="ko-KR" sz="2000" b="1" kern="100" dirty="0">
              <a:latin typeface="Wide Latin" panose="020A0A07050505020404" pitchFamily="18" charset="0"/>
              <a:ea typeface="바른공군체 Bold" panose="020B08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kern="100" dirty="0" err="1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크롤링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225B35-F1AD-4116-9ACF-9663EB56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90" y="1120659"/>
            <a:ext cx="8231243" cy="51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1465272" y="1918110"/>
            <a:ext cx="2455568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0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④</a:t>
            </a:r>
            <a:r>
              <a:rPr lang="en-US" altLang="ko-KR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평점</a:t>
            </a:r>
            <a:r>
              <a:rPr lang="ko-KR" altLang="en-US" sz="2000" kern="100" dirty="0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과 카테고리                   </a:t>
            </a:r>
            <a:r>
              <a:rPr lang="ko-KR" altLang="en-US" sz="2000" kern="100" dirty="0" err="1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2000" kern="100" dirty="0"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결과 </a:t>
            </a:r>
            <a:endParaRPr lang="en-US" altLang="ko-KR" sz="2000" kern="100" dirty="0">
              <a:latin typeface="Wide Latin" panose="020A0A07050505020404" pitchFamily="18" charset="0"/>
              <a:ea typeface="바른공군체 Bold" panose="020B08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C3A70-06C9-433D-9531-1572AD1BD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54"/>
          <a:stretch/>
        </p:blipFill>
        <p:spPr>
          <a:xfrm>
            <a:off x="4457366" y="1095009"/>
            <a:ext cx="6128739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4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2BD5B-1CB4-4A6B-9F3C-CEEB4DA7AFA4}"/>
              </a:ext>
            </a:extLst>
          </p:cNvPr>
          <p:cNvSpPr txBox="1"/>
          <p:nvPr/>
        </p:nvSpPr>
        <p:spPr>
          <a:xfrm>
            <a:off x="1465272" y="1918110"/>
            <a:ext cx="24555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0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⑤</a:t>
            </a:r>
            <a:r>
              <a:rPr lang="en-US" altLang="ko-KR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주소 </a:t>
            </a:r>
            <a:r>
              <a:rPr lang="ko-KR" altLang="en-US" sz="2000" kern="100" dirty="0" err="1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2000" kern="100" dirty="0">
                <a:effectLst/>
                <a:latin typeface="Wide Latin" panose="020A0A07050505020404" pitchFamily="18" charset="0"/>
                <a:ea typeface="바른공군체 Bold" panose="020B0800000101010101" pitchFamily="50" charset="-127"/>
                <a:cs typeface="Times New Roman" panose="02020603050405020304" pitchFamily="18" charset="0"/>
              </a:rPr>
              <a:t> 결과 </a:t>
            </a:r>
            <a:endParaRPr lang="en-US" altLang="ko-KR" sz="2000" kern="100" dirty="0">
              <a:latin typeface="Wide Latin" panose="020A0A07050505020404" pitchFamily="18" charset="0"/>
              <a:ea typeface="바른공군체 Bold" panose="020B08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828CB-12AA-4967-B276-2B7B459C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" t="-1044" r="-331" b="24389"/>
          <a:stretch/>
        </p:blipFill>
        <p:spPr>
          <a:xfrm>
            <a:off x="4007097" y="1046059"/>
            <a:ext cx="7053299" cy="52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577178" y="365029"/>
            <a:ext cx="3965330" cy="465988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</a:t>
            </a: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어디까지 가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봤니</a:t>
            </a: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61F39-B6CB-449B-AC0A-7B81830146C8}"/>
              </a:ext>
            </a:extLst>
          </p:cNvPr>
          <p:cNvSpPr txBox="1"/>
          <p:nvPr/>
        </p:nvSpPr>
        <p:spPr>
          <a:xfrm>
            <a:off x="2185293" y="2157158"/>
            <a:ext cx="2512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CONTENTS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1F6B999-20AC-44BB-AEFF-117FD721C1B9}"/>
              </a:ext>
            </a:extLst>
          </p:cNvPr>
          <p:cNvCxnSpPr>
            <a:cxnSpLocks/>
          </p:cNvCxnSpPr>
          <p:nvPr/>
        </p:nvCxnSpPr>
        <p:spPr>
          <a:xfrm>
            <a:off x="2257839" y="2680378"/>
            <a:ext cx="19735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CAF568-D06B-516A-8F4E-319009F153F6}"/>
              </a:ext>
            </a:extLst>
          </p:cNvPr>
          <p:cNvSpPr txBox="1"/>
          <p:nvPr/>
        </p:nvSpPr>
        <p:spPr>
          <a:xfrm>
            <a:off x="7010814" y="1883353"/>
            <a:ext cx="64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05126C-29B6-A6B0-8878-A513E8CFEC71}"/>
              </a:ext>
            </a:extLst>
          </p:cNvPr>
          <p:cNvSpPr txBox="1"/>
          <p:nvPr/>
        </p:nvSpPr>
        <p:spPr>
          <a:xfrm>
            <a:off x="7010814" y="2540713"/>
            <a:ext cx="655949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02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214A54-1DAF-463C-CD2A-5501A14D2451}"/>
              </a:ext>
            </a:extLst>
          </p:cNvPr>
          <p:cNvSpPr txBox="1"/>
          <p:nvPr/>
        </p:nvSpPr>
        <p:spPr>
          <a:xfrm>
            <a:off x="7012926" y="3199603"/>
            <a:ext cx="649537" cy="633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C0FD17-4632-CAF3-1707-F139D395CBF7}"/>
              </a:ext>
            </a:extLst>
          </p:cNvPr>
          <p:cNvSpPr txBox="1"/>
          <p:nvPr/>
        </p:nvSpPr>
        <p:spPr>
          <a:xfrm>
            <a:off x="7010814" y="3865191"/>
            <a:ext cx="660758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D671D4-3B5A-831A-8A11-A7D1C8DD55AF}"/>
              </a:ext>
            </a:extLst>
          </p:cNvPr>
          <p:cNvSpPr txBox="1"/>
          <p:nvPr/>
        </p:nvSpPr>
        <p:spPr>
          <a:xfrm>
            <a:off x="7018059" y="4516826"/>
            <a:ext cx="643125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27CE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돋움" panose="020B0604000101010101" pitchFamily="50" charset="-127"/>
              </a:rPr>
              <a:t>05</a:t>
            </a:r>
            <a:endParaRPr lang="ko-KR" altLang="en-US" sz="28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0EA3B-F5B4-4983-4825-607165602826}"/>
              </a:ext>
            </a:extLst>
          </p:cNvPr>
          <p:cNvSpPr txBox="1"/>
          <p:nvPr/>
        </p:nvSpPr>
        <p:spPr>
          <a:xfrm>
            <a:off x="7598047" y="1983101"/>
            <a:ext cx="18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주제 선정 이유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36CB53-4E72-B4D9-CB0A-715AD6F6E0D8}"/>
              </a:ext>
            </a:extLst>
          </p:cNvPr>
          <p:cNvSpPr txBox="1"/>
          <p:nvPr/>
        </p:nvSpPr>
        <p:spPr>
          <a:xfrm>
            <a:off x="7598047" y="2647175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주제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F40FFF-4355-DAF8-E0C6-E3B016EF35EE}"/>
              </a:ext>
            </a:extLst>
          </p:cNvPr>
          <p:cNvSpPr txBox="1"/>
          <p:nvPr/>
        </p:nvSpPr>
        <p:spPr>
          <a:xfrm>
            <a:off x="7600159" y="329270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데이터 수집 및 </a:t>
            </a:r>
            <a:r>
              <a:rPr lang="ko-KR" altLang="en-US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전처리</a:t>
            </a:r>
            <a:endParaRPr lang="ko-KR" alt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C9DEA6-7DC8-A0E3-1CF9-B1CA7CCB1122}"/>
              </a:ext>
            </a:extLst>
          </p:cNvPr>
          <p:cNvSpPr txBox="1"/>
          <p:nvPr/>
        </p:nvSpPr>
        <p:spPr>
          <a:xfrm>
            <a:off x="7598048" y="3967604"/>
            <a:ext cx="646331" cy="491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실행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343F88-4A23-4B00-4154-BE68C93BF7D9}"/>
              </a:ext>
            </a:extLst>
          </p:cNvPr>
          <p:cNvSpPr txBox="1"/>
          <p:nvPr/>
        </p:nvSpPr>
        <p:spPr>
          <a:xfrm>
            <a:off x="7610184" y="4619239"/>
            <a:ext cx="646331" cy="491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9617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A66C17-EB67-4346-9A6A-6784A0C3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94"/>
          <a:stretch/>
        </p:blipFill>
        <p:spPr>
          <a:xfrm>
            <a:off x="1804991" y="1043181"/>
            <a:ext cx="5961995" cy="5603286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수집 및 </a:t>
            </a:r>
            <a:r>
              <a:rPr lang="ko-KR" altLang="en-US" sz="1600" b="1" kern="0" dirty="0" err="1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28E8EC-773C-E187-8484-D7DE68B5A48F}"/>
              </a:ext>
            </a:extLst>
          </p:cNvPr>
          <p:cNvSpPr txBox="1"/>
          <p:nvPr/>
        </p:nvSpPr>
        <p:spPr>
          <a:xfrm>
            <a:off x="7903891" y="2749231"/>
            <a:ext cx="3530134" cy="257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바른공군체 Bold" panose="020B0800000101010101" pitchFamily="50" charset="-127"/>
                <a:ea typeface="바른공군체 Bold" panose="020B0800000101010101" pitchFamily="50" charset="-127"/>
                <a:sym typeface="Wingdings" panose="05000000000000000000" pitchFamily="2" charset="2"/>
              </a:rPr>
              <a:t>--&gt; “ </a:t>
            </a:r>
            <a:r>
              <a:rPr lang="ko-KR" altLang="en-US" sz="2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최종 수집 데이터 </a:t>
            </a:r>
            <a:r>
              <a:rPr lang="en-US" altLang="ko-KR" sz="2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“</a:t>
            </a:r>
          </a:p>
          <a:p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주소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평점</a:t>
            </a:r>
            <a:endParaRPr lang="en-US" altLang="ko-KR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	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카테고리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F071DA2-F962-4CC1-A88F-FDAF02A089DA}"/>
              </a:ext>
            </a:extLst>
          </p:cNvPr>
          <p:cNvSpPr/>
          <p:nvPr/>
        </p:nvSpPr>
        <p:spPr>
          <a:xfrm>
            <a:off x="2498315" y="1068115"/>
            <a:ext cx="679328" cy="4984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F92F54A-EDEB-4159-A079-52CF186FFFF0}"/>
              </a:ext>
            </a:extLst>
          </p:cNvPr>
          <p:cNvSpPr/>
          <p:nvPr/>
        </p:nvSpPr>
        <p:spPr>
          <a:xfrm>
            <a:off x="4039288" y="1092407"/>
            <a:ext cx="521489" cy="4498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ED7276-12C8-4FA8-9E46-AB5209CA66EB}"/>
              </a:ext>
            </a:extLst>
          </p:cNvPr>
          <p:cNvSpPr/>
          <p:nvPr/>
        </p:nvSpPr>
        <p:spPr>
          <a:xfrm>
            <a:off x="6694381" y="1145995"/>
            <a:ext cx="397822" cy="4817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D5AC8AE-0079-4015-A47A-ADE2F441643C}"/>
              </a:ext>
            </a:extLst>
          </p:cNvPr>
          <p:cNvSpPr/>
          <p:nvPr/>
        </p:nvSpPr>
        <p:spPr>
          <a:xfrm>
            <a:off x="7038251" y="987078"/>
            <a:ext cx="614996" cy="5678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C570EB-E447-4AA4-9FD4-3CDD80F71DC1}"/>
              </a:ext>
            </a:extLst>
          </p:cNvPr>
          <p:cNvSpPr txBox="1"/>
          <p:nvPr/>
        </p:nvSpPr>
        <p:spPr>
          <a:xfrm>
            <a:off x="5128969" y="484242"/>
            <a:ext cx="53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트립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어드바이저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사이트에서의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크롤링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과정</a:t>
            </a:r>
          </a:p>
        </p:txBody>
      </p:sp>
    </p:spTree>
    <p:extLst>
      <p:ext uri="{BB962C8B-B14F-4D97-AF65-F5344CB8AC3E}">
        <p14:creationId xmlns:p14="http://schemas.microsoft.com/office/powerpoint/2010/main" val="26036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3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693160" y="4218953"/>
            <a:ext cx="4805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1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9C3D27B-FFBD-C9B4-3758-F3AAF4FCA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3" y="1630680"/>
            <a:ext cx="9448800" cy="359664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C6DE265-CF70-56E6-C512-BD743640A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"/>
          <a:stretch/>
        </p:blipFill>
        <p:spPr>
          <a:xfrm>
            <a:off x="2532441" y="1824990"/>
            <a:ext cx="9396630" cy="32080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9B339A-47A9-42D1-B4F1-596A4096056E}"/>
              </a:ext>
            </a:extLst>
          </p:cNvPr>
          <p:cNvSpPr txBox="1"/>
          <p:nvPr/>
        </p:nvSpPr>
        <p:spPr>
          <a:xfrm>
            <a:off x="5304910" y="477935"/>
            <a:ext cx="323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워드 </a:t>
            </a:r>
            <a:r>
              <a:rPr lang="ko-KR" altLang="en-US" sz="200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클라우드 생성 과정</a:t>
            </a:r>
            <a:endParaRPr lang="ko-KR" altLang="en-US" sz="2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6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966A2EA-29B9-D7DF-279A-870D2A5C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05"/>
          <a:stretch/>
        </p:blipFill>
        <p:spPr>
          <a:xfrm>
            <a:off x="1211754" y="1501139"/>
            <a:ext cx="2633606" cy="385572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4C20A82-DA80-C815-31DE-B909952FB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42"/>
          <a:stretch/>
        </p:blipFill>
        <p:spPr>
          <a:xfrm>
            <a:off x="4724910" y="1346028"/>
            <a:ext cx="6846021" cy="4196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438391-AA18-0B1C-A7F8-14CD5F6DCDFE}"/>
              </a:ext>
            </a:extLst>
          </p:cNvPr>
          <p:cNvSpPr txBox="1"/>
          <p:nvPr/>
        </p:nvSpPr>
        <p:spPr>
          <a:xfrm>
            <a:off x="5332009" y="503358"/>
            <a:ext cx="210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토픽 모델링 과정</a:t>
            </a:r>
          </a:p>
        </p:txBody>
      </p:sp>
    </p:spTree>
    <p:extLst>
      <p:ext uri="{BB962C8B-B14F-4D97-AF65-F5344CB8AC3E}">
        <p14:creationId xmlns:p14="http://schemas.microsoft.com/office/powerpoint/2010/main" val="9642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81EF8F8-E3DE-A483-3AF4-A9F7099F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78" y="1333523"/>
            <a:ext cx="4816723" cy="481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14B77-1CFE-3CEE-BFEF-676FABD16592}"/>
              </a:ext>
            </a:extLst>
          </p:cNvPr>
          <p:cNvSpPr txBox="1"/>
          <p:nvPr/>
        </p:nvSpPr>
        <p:spPr>
          <a:xfrm>
            <a:off x="5542002" y="14444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랜드마크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D8D45A-A953-4AAC-86B5-C8441539C428}"/>
              </a:ext>
            </a:extLst>
          </p:cNvPr>
          <p:cNvSpPr txBox="1"/>
          <p:nvPr/>
        </p:nvSpPr>
        <p:spPr>
          <a:xfrm>
            <a:off x="5277883" y="513688"/>
            <a:ext cx="345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워드 클라우드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랜드마크</a:t>
            </a:r>
          </a:p>
        </p:txBody>
      </p:sp>
    </p:spTree>
    <p:extLst>
      <p:ext uri="{BB962C8B-B14F-4D97-AF65-F5344CB8AC3E}">
        <p14:creationId xmlns:p14="http://schemas.microsoft.com/office/powerpoint/2010/main" val="39599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94D2632-71F0-E256-0A75-07B9350A5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8" t="15750" r="-9547" b="2693"/>
          <a:stretch/>
        </p:blipFill>
        <p:spPr>
          <a:xfrm>
            <a:off x="609205" y="1721701"/>
            <a:ext cx="7201376" cy="30909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110965-BB11-2591-4E8C-0BD9F6555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4" y="1775045"/>
            <a:ext cx="8117833" cy="38642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0C39B8C-B654-FA9B-1408-C2B42607DD1E}"/>
              </a:ext>
            </a:extLst>
          </p:cNvPr>
          <p:cNvSpPr txBox="1"/>
          <p:nvPr/>
        </p:nvSpPr>
        <p:spPr>
          <a:xfrm>
            <a:off x="5394861" y="511560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토픽 모델링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랜드마크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566F1-B2FD-4549-91E7-E3D637222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7" y="1752474"/>
            <a:ext cx="4552466" cy="39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D37186A-1766-D782-192C-266B0F9D2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30" y="1325905"/>
            <a:ext cx="4816723" cy="481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14B77-1CFE-3CEE-BFEF-676FABD16592}"/>
              </a:ext>
            </a:extLst>
          </p:cNvPr>
          <p:cNvSpPr txBox="1"/>
          <p:nvPr/>
        </p:nvSpPr>
        <p:spPr>
          <a:xfrm>
            <a:off x="2612403" y="1383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랜드마크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8F4F60-5E69-3165-D0B6-78FD749DB60E}"/>
              </a:ext>
            </a:extLst>
          </p:cNvPr>
          <p:cNvSpPr txBox="1"/>
          <p:nvPr/>
        </p:nvSpPr>
        <p:spPr>
          <a:xfrm>
            <a:off x="5444412" y="140888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역사적인 장소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D8D45A-A953-4AAC-86B5-C8441539C428}"/>
              </a:ext>
            </a:extLst>
          </p:cNvPr>
          <p:cNvSpPr txBox="1"/>
          <p:nvPr/>
        </p:nvSpPr>
        <p:spPr>
          <a:xfrm>
            <a:off x="5304910" y="477935"/>
            <a:ext cx="370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워드 클라우드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–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역사적인 장소</a:t>
            </a:r>
          </a:p>
        </p:txBody>
      </p:sp>
    </p:spTree>
    <p:extLst>
      <p:ext uri="{BB962C8B-B14F-4D97-AF65-F5344CB8AC3E}">
        <p14:creationId xmlns:p14="http://schemas.microsoft.com/office/powerpoint/2010/main" val="46765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28DCBB-FD53-47BC-AB8C-2E0DF979DB62}"/>
              </a:ext>
            </a:extLst>
          </p:cNvPr>
          <p:cNvCxnSpPr/>
          <p:nvPr/>
        </p:nvCxnSpPr>
        <p:spPr>
          <a:xfrm>
            <a:off x="6508273" y="707754"/>
            <a:ext cx="0" cy="6168137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9255168-4E17-8D16-8011-6BFE1554B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7" t="14370"/>
          <a:stretch/>
        </p:blipFill>
        <p:spPr>
          <a:xfrm>
            <a:off x="850340" y="1606112"/>
            <a:ext cx="6846470" cy="3418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9A59A6-A287-145B-C822-D105B9971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67" y="1597170"/>
            <a:ext cx="8667434" cy="40926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02AB3D-52B2-8FA3-6A71-2542123FEBBB}"/>
              </a:ext>
            </a:extLst>
          </p:cNvPr>
          <p:cNvSpPr txBox="1"/>
          <p:nvPr/>
        </p:nvSpPr>
        <p:spPr>
          <a:xfrm>
            <a:off x="5359269" y="503133"/>
            <a:ext cx="338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토픽 모델링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–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역사적인 장소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B3B094-8DE0-4106-8D23-D417221E4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23" y="1432032"/>
            <a:ext cx="3976924" cy="45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460249" y="472355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감성 분석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7D214AE-426F-33F5-C4CE-88A06478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97" y="1170224"/>
            <a:ext cx="9456420" cy="35052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610C9F-810A-BE7B-F99A-F9C80615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80" y="3158031"/>
            <a:ext cx="9425940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460249" y="472355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감성 분석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AEC16A0-9B6D-F0B9-10C6-09EBFF37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0" y="1105079"/>
            <a:ext cx="8269482" cy="49483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5388A7-C90E-BD65-FBB1-F06197600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58"/>
          <a:stretch/>
        </p:blipFill>
        <p:spPr>
          <a:xfrm>
            <a:off x="7071862" y="2744615"/>
            <a:ext cx="3723138" cy="23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 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180080" y="4218953"/>
            <a:ext cx="56704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460249" y="481297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감성 분석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A800918-F5E2-5B7A-6B3B-5ABBACDDB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89" y="1848195"/>
            <a:ext cx="9441180" cy="265938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2DDC6C-9795-FC2F-BAAC-61F5AF2C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64" y="1296070"/>
            <a:ext cx="8805405" cy="46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0E93F-9EA0-4D98-958B-2374149C365E}"/>
              </a:ext>
            </a:extLst>
          </p:cNvPr>
          <p:cNvSpPr txBox="1"/>
          <p:nvPr/>
        </p:nvSpPr>
        <p:spPr>
          <a:xfrm>
            <a:off x="2218669" y="3013501"/>
            <a:ext cx="7754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 추천 시스템 도출</a:t>
            </a:r>
            <a:endParaRPr lang="en-US" altLang="ko-KR" sz="48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36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509108" y="456143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 추천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B59091B-ECEE-E16B-7540-3A699AFC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15"/>
          <a:stretch/>
        </p:blipFill>
        <p:spPr>
          <a:xfrm>
            <a:off x="2222228" y="1027230"/>
            <a:ext cx="7876606" cy="27788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D08B98-4923-E2DC-8447-462A8FACD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07" b="5418"/>
          <a:stretch/>
        </p:blipFill>
        <p:spPr>
          <a:xfrm>
            <a:off x="2222226" y="3974156"/>
            <a:ext cx="7876605" cy="26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실행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04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FF436C7-A8C3-08C8-F571-8069F5A1D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4" y="1470760"/>
            <a:ext cx="9456420" cy="418338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174EDE-789F-0C97-FDEC-2F64A4556C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4"/>
          <a:stretch/>
        </p:blipFill>
        <p:spPr>
          <a:xfrm>
            <a:off x="571062" y="1226088"/>
            <a:ext cx="7817736" cy="4405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802C4-F9C1-4079-1772-58C7A9C10A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0"/>
          <a:stretch/>
        </p:blipFill>
        <p:spPr>
          <a:xfrm>
            <a:off x="8387648" y="1470760"/>
            <a:ext cx="3344862" cy="3566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49E919-8F25-824E-533B-A182C9702DA3}"/>
              </a:ext>
            </a:extLst>
          </p:cNvPr>
          <p:cNvSpPr txBox="1"/>
          <p:nvPr/>
        </p:nvSpPr>
        <p:spPr>
          <a:xfrm>
            <a:off x="5366647" y="503587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 추천</a:t>
            </a:r>
          </a:p>
        </p:txBody>
      </p:sp>
    </p:spTree>
    <p:extLst>
      <p:ext uri="{BB962C8B-B14F-4D97-AF65-F5344CB8AC3E}">
        <p14:creationId xmlns:p14="http://schemas.microsoft.com/office/powerpoint/2010/main" val="287201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693160" y="4218953"/>
            <a:ext cx="4805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3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14A21A30-7507-49CC-B1F4-2D77AEDEE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4"/>
          <a:stretch/>
        </p:blipFill>
        <p:spPr>
          <a:xfrm>
            <a:off x="2347925" y="2154763"/>
            <a:ext cx="6930446" cy="390577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91D1E9E-96B7-440B-A46E-648E2F642928}"/>
              </a:ext>
            </a:extLst>
          </p:cNvPr>
          <p:cNvSpPr/>
          <p:nvPr/>
        </p:nvSpPr>
        <p:spPr>
          <a:xfrm>
            <a:off x="3912773" y="2072640"/>
            <a:ext cx="892908" cy="490009"/>
          </a:xfrm>
          <a:prstGeom prst="ellipse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1B4AB3-B0A3-43C2-8AAA-D092974D348E}"/>
              </a:ext>
            </a:extLst>
          </p:cNvPr>
          <p:cNvSpPr/>
          <p:nvPr/>
        </p:nvSpPr>
        <p:spPr>
          <a:xfrm>
            <a:off x="2188831" y="2875282"/>
            <a:ext cx="7089540" cy="410023"/>
          </a:xfrm>
          <a:prstGeom prst="rect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B9D5FD9-54E3-4873-94D5-3E28B53850BA}"/>
              </a:ext>
            </a:extLst>
          </p:cNvPr>
          <p:cNvSpPr>
            <a:spLocks noChangeAspect="1"/>
          </p:cNvSpPr>
          <p:nvPr/>
        </p:nvSpPr>
        <p:spPr>
          <a:xfrm>
            <a:off x="6365000" y="567413"/>
            <a:ext cx="1646089" cy="1280892"/>
          </a:xfrm>
          <a:prstGeom prst="ellipse">
            <a:avLst/>
          </a:prstGeom>
          <a:solidFill>
            <a:srgbClr val="A5D5E9"/>
          </a:solidFill>
          <a:ln>
            <a:solidFill>
              <a:srgbClr val="A5D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경복궁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58D4059-292E-43E8-B4A6-8E8B79FD31CD}"/>
              </a:ext>
            </a:extLst>
          </p:cNvPr>
          <p:cNvSpPr/>
          <p:nvPr/>
        </p:nvSpPr>
        <p:spPr>
          <a:xfrm>
            <a:off x="8271750" y="987078"/>
            <a:ext cx="731520" cy="46524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FD18274-8D5E-4713-8973-2EE0352CD5BE}"/>
              </a:ext>
            </a:extLst>
          </p:cNvPr>
          <p:cNvSpPr>
            <a:spLocks noChangeAspect="1"/>
          </p:cNvSpPr>
          <p:nvPr/>
        </p:nvSpPr>
        <p:spPr>
          <a:xfrm>
            <a:off x="9241706" y="567413"/>
            <a:ext cx="1646089" cy="1280892"/>
          </a:xfrm>
          <a:prstGeom prst="ellipse">
            <a:avLst/>
          </a:prstGeom>
          <a:solidFill>
            <a:srgbClr val="127CEA"/>
          </a:solidFill>
          <a:ln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창덕궁</a:t>
            </a:r>
          </a:p>
        </p:txBody>
      </p:sp>
    </p:spTree>
    <p:extLst>
      <p:ext uri="{BB962C8B-B14F-4D97-AF65-F5344CB8AC3E}">
        <p14:creationId xmlns:p14="http://schemas.microsoft.com/office/powerpoint/2010/main" val="21079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7" grpId="0" animBg="1"/>
      <p:bldP spid="7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932A87-B7CD-4A05-B85D-149A142F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35" y="1932788"/>
            <a:ext cx="7627986" cy="4273382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D1E9E-96B7-440B-A46E-648E2F642928}"/>
              </a:ext>
            </a:extLst>
          </p:cNvPr>
          <p:cNvSpPr/>
          <p:nvPr/>
        </p:nvSpPr>
        <p:spPr>
          <a:xfrm>
            <a:off x="3953413" y="1932788"/>
            <a:ext cx="892908" cy="490009"/>
          </a:xfrm>
          <a:prstGeom prst="ellipse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1B4AB3-B0A3-43C2-8AAA-D092974D348E}"/>
              </a:ext>
            </a:extLst>
          </p:cNvPr>
          <p:cNvSpPr/>
          <p:nvPr/>
        </p:nvSpPr>
        <p:spPr>
          <a:xfrm>
            <a:off x="2316480" y="5796147"/>
            <a:ext cx="6768851" cy="352624"/>
          </a:xfrm>
          <a:prstGeom prst="rect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2CEFD48-384A-4318-9A30-788A98CF15F5}"/>
              </a:ext>
            </a:extLst>
          </p:cNvPr>
          <p:cNvSpPr>
            <a:spLocks noChangeAspect="1"/>
          </p:cNvSpPr>
          <p:nvPr/>
        </p:nvSpPr>
        <p:spPr>
          <a:xfrm>
            <a:off x="6365000" y="567413"/>
            <a:ext cx="1646089" cy="1280892"/>
          </a:xfrm>
          <a:prstGeom prst="ellipse">
            <a:avLst/>
          </a:prstGeom>
          <a:solidFill>
            <a:srgbClr val="A5D5E9"/>
          </a:solidFill>
          <a:ln>
            <a:solidFill>
              <a:srgbClr val="A5D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창덕궁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7D72881-5679-4CCA-A0D6-8A1440087F2D}"/>
              </a:ext>
            </a:extLst>
          </p:cNvPr>
          <p:cNvSpPr/>
          <p:nvPr/>
        </p:nvSpPr>
        <p:spPr>
          <a:xfrm>
            <a:off x="8271750" y="987078"/>
            <a:ext cx="731520" cy="46524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9E1314-F4B9-4B3F-B87D-B268D75BA309}"/>
              </a:ext>
            </a:extLst>
          </p:cNvPr>
          <p:cNvSpPr>
            <a:spLocks noChangeAspect="1"/>
          </p:cNvSpPr>
          <p:nvPr/>
        </p:nvSpPr>
        <p:spPr>
          <a:xfrm>
            <a:off x="9241706" y="567413"/>
            <a:ext cx="1646089" cy="1280892"/>
          </a:xfrm>
          <a:prstGeom prst="ellipse">
            <a:avLst/>
          </a:prstGeom>
          <a:solidFill>
            <a:srgbClr val="127CEA"/>
          </a:solidFill>
          <a:ln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종묘</a:t>
            </a:r>
          </a:p>
        </p:txBody>
      </p:sp>
    </p:spTree>
    <p:extLst>
      <p:ext uri="{BB962C8B-B14F-4D97-AF65-F5344CB8AC3E}">
        <p14:creationId xmlns:p14="http://schemas.microsoft.com/office/powerpoint/2010/main" val="277836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7" grpId="0" animBg="1"/>
      <p:bldP spid="2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1C3464-6929-4225-AF6A-2991676C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77" y="1956888"/>
            <a:ext cx="8025621" cy="425141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D1E9E-96B7-440B-A46E-648E2F642928}"/>
              </a:ext>
            </a:extLst>
          </p:cNvPr>
          <p:cNvSpPr/>
          <p:nvPr/>
        </p:nvSpPr>
        <p:spPr>
          <a:xfrm>
            <a:off x="3922933" y="1892147"/>
            <a:ext cx="892908" cy="490009"/>
          </a:xfrm>
          <a:prstGeom prst="ellipse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1B4AB3-B0A3-43C2-8AAA-D092974D348E}"/>
              </a:ext>
            </a:extLst>
          </p:cNvPr>
          <p:cNvSpPr/>
          <p:nvPr/>
        </p:nvSpPr>
        <p:spPr>
          <a:xfrm>
            <a:off x="2212561" y="5126084"/>
            <a:ext cx="6461760" cy="352624"/>
          </a:xfrm>
          <a:prstGeom prst="rect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BB6BD5A-CF24-46E6-9E43-5A970769ABF9}"/>
              </a:ext>
            </a:extLst>
          </p:cNvPr>
          <p:cNvSpPr>
            <a:spLocks noChangeAspect="1"/>
          </p:cNvSpPr>
          <p:nvPr/>
        </p:nvSpPr>
        <p:spPr>
          <a:xfrm>
            <a:off x="6365000" y="567413"/>
            <a:ext cx="1646089" cy="1280892"/>
          </a:xfrm>
          <a:prstGeom prst="ellipse">
            <a:avLst/>
          </a:prstGeom>
          <a:solidFill>
            <a:srgbClr val="A5D5E9"/>
          </a:solidFill>
          <a:ln>
            <a:solidFill>
              <a:srgbClr val="A5D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종묘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0024115-DA67-4A26-97A2-9B39C0D9C4A0}"/>
              </a:ext>
            </a:extLst>
          </p:cNvPr>
          <p:cNvSpPr/>
          <p:nvPr/>
        </p:nvSpPr>
        <p:spPr>
          <a:xfrm>
            <a:off x="8271750" y="987078"/>
            <a:ext cx="731520" cy="46524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406A779-0531-4A24-AD19-2877E10DB644}"/>
              </a:ext>
            </a:extLst>
          </p:cNvPr>
          <p:cNvSpPr>
            <a:spLocks noChangeAspect="1"/>
          </p:cNvSpPr>
          <p:nvPr/>
        </p:nvSpPr>
        <p:spPr>
          <a:xfrm>
            <a:off x="9241706" y="567413"/>
            <a:ext cx="2099954" cy="1280892"/>
          </a:xfrm>
          <a:prstGeom prst="ellipse">
            <a:avLst/>
          </a:prstGeom>
          <a:solidFill>
            <a:srgbClr val="127CEA"/>
          </a:solidFill>
          <a:ln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인사동길</a:t>
            </a:r>
            <a:endParaRPr lang="ko-KR" altLang="en-US" sz="2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5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7" grpId="0" animBg="1"/>
      <p:bldP spid="28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D56BF3-32EF-4E93-98C6-CC1F3A80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90" y="1815331"/>
            <a:ext cx="7469509" cy="408264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91D1E9E-96B7-440B-A46E-648E2F642928}"/>
              </a:ext>
            </a:extLst>
          </p:cNvPr>
          <p:cNvSpPr/>
          <p:nvPr/>
        </p:nvSpPr>
        <p:spPr>
          <a:xfrm>
            <a:off x="4176933" y="1857657"/>
            <a:ext cx="892908" cy="490009"/>
          </a:xfrm>
          <a:prstGeom prst="ellipse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6995B-910C-40F8-BB96-66D1FD0B94C8}"/>
              </a:ext>
            </a:extLst>
          </p:cNvPr>
          <p:cNvSpPr/>
          <p:nvPr/>
        </p:nvSpPr>
        <p:spPr>
          <a:xfrm>
            <a:off x="2458720" y="2794000"/>
            <a:ext cx="4500880" cy="3103980"/>
          </a:xfrm>
          <a:prstGeom prst="rect">
            <a:avLst/>
          </a:prstGeom>
          <a:noFill/>
          <a:ln w="5715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AF2E8E-D375-47B5-A5FF-4C23553DEDF7}"/>
              </a:ext>
            </a:extLst>
          </p:cNvPr>
          <p:cNvSpPr>
            <a:spLocks noChangeAspect="1"/>
          </p:cNvSpPr>
          <p:nvPr/>
        </p:nvSpPr>
        <p:spPr>
          <a:xfrm>
            <a:off x="5865638" y="567413"/>
            <a:ext cx="2145451" cy="1280892"/>
          </a:xfrm>
          <a:prstGeom prst="ellipse">
            <a:avLst/>
          </a:prstGeom>
          <a:solidFill>
            <a:srgbClr val="A5D5E9"/>
          </a:solidFill>
          <a:ln>
            <a:solidFill>
              <a:srgbClr val="A5D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인사동길</a:t>
            </a:r>
            <a:endParaRPr lang="ko-KR" altLang="en-US" sz="2400" dirty="0">
              <a:solidFill>
                <a:schemeClr val="tx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A62B450-28AC-4AA9-AA55-0D3441F7A6F3}"/>
              </a:ext>
            </a:extLst>
          </p:cNvPr>
          <p:cNvSpPr/>
          <p:nvPr/>
        </p:nvSpPr>
        <p:spPr>
          <a:xfrm>
            <a:off x="8271750" y="987078"/>
            <a:ext cx="731520" cy="46524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FEEE14A-4728-4DAD-82F1-2750CFB9747B}"/>
              </a:ext>
            </a:extLst>
          </p:cNvPr>
          <p:cNvSpPr>
            <a:spLocks noChangeAspect="1"/>
          </p:cNvSpPr>
          <p:nvPr/>
        </p:nvSpPr>
        <p:spPr>
          <a:xfrm>
            <a:off x="9241706" y="567413"/>
            <a:ext cx="1646089" cy="1280892"/>
          </a:xfrm>
          <a:prstGeom prst="ellipse">
            <a:avLst/>
          </a:prstGeom>
          <a:solidFill>
            <a:srgbClr val="127CEA"/>
          </a:solidFill>
          <a:ln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7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8" grpId="0" animBg="1"/>
      <p:bldP spid="29" grpId="0" animBg="1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결론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05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931A4F-9714-4AAB-9185-0258139C0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95"/>
          <a:stretch/>
        </p:blipFill>
        <p:spPr>
          <a:xfrm>
            <a:off x="1792017" y="2192388"/>
            <a:ext cx="3765984" cy="25778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66A6ED-20EE-48A6-A61E-E1D917E5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13" y="772981"/>
            <a:ext cx="4229495" cy="56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333406" y="5373157"/>
            <a:ext cx="981472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코로나 감소 추세로 인한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‘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앤데믹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‘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시대 기대감에 불붙은 여행 심리 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DF23F61-D8AF-4685-8E72-8EF1148AAE05}"/>
              </a:ext>
            </a:extLst>
          </p:cNvPr>
          <p:cNvPicPr/>
          <p:nvPr/>
        </p:nvPicPr>
        <p:blipFill rotWithShape="1">
          <a:blip r:embed="rId2"/>
          <a:srcRect t="10239" b="4606"/>
          <a:stretch/>
        </p:blipFill>
        <p:spPr>
          <a:xfrm>
            <a:off x="2269901" y="1473951"/>
            <a:ext cx="7526411" cy="375127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EEA98B9-CC08-4F9A-A847-EABE9DBB9718}"/>
              </a:ext>
            </a:extLst>
          </p:cNvPr>
          <p:cNvSpPr/>
          <p:nvPr/>
        </p:nvSpPr>
        <p:spPr>
          <a:xfrm>
            <a:off x="7803622" y="2401464"/>
            <a:ext cx="2101175" cy="207198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EE0D9B-732E-418C-8BB9-F6D82B7AD0DA}"/>
              </a:ext>
            </a:extLst>
          </p:cNvPr>
          <p:cNvSpPr txBox="1"/>
          <p:nvPr/>
        </p:nvSpPr>
        <p:spPr>
          <a:xfrm>
            <a:off x="7333796" y="1326022"/>
            <a:ext cx="3461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출처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한국관광 </a:t>
            </a:r>
            <a:r>
              <a:rPr lang="ko-KR" altLang="en-US" sz="105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데이터랩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2020 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잠재 방한 여행객 조사</a:t>
            </a:r>
          </a:p>
        </p:txBody>
      </p:sp>
    </p:spTree>
    <p:extLst>
      <p:ext uri="{BB962C8B-B14F-4D97-AF65-F5344CB8AC3E}">
        <p14:creationId xmlns:p14="http://schemas.microsoft.com/office/powerpoint/2010/main" val="165598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참고 문헌 및 출처</a:t>
            </a: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2455487" y="4151276"/>
            <a:ext cx="69471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BDD7D55-EFC1-6CB9-9465-8D5992BA6B0E}"/>
              </a:ext>
            </a:extLst>
          </p:cNvPr>
          <p:cNvSpPr txBox="1"/>
          <p:nvPr/>
        </p:nvSpPr>
        <p:spPr>
          <a:xfrm>
            <a:off x="1283296" y="1247705"/>
            <a:ext cx="9396334" cy="6237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rtl="0" fontAlgn="base"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ko-KR" altLang="en-US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주제 선정 </a:t>
            </a:r>
            <a:r>
              <a:rPr lang="en-US" altLang="ko-KR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(</a:t>
            </a:r>
            <a:r>
              <a:rPr lang="ko-KR" altLang="en-US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출처</a:t>
            </a:r>
            <a:r>
              <a:rPr lang="en-US" altLang="ko-KR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한국관광 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데이터랩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2020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잠재 방한 여행객 조사 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R="0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                             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한국이미지커뮤니케이션연구원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코로나가 끝나면 하고 싶은 것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285750" indent="-285750" algn="just" fontAlgn="base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토픽 모델링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 </a:t>
            </a:r>
          </a:p>
          <a:p>
            <a:pPr algn="just" fontAlgn="base"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·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정지우 외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2021,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「외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국인 관광객 리뷰데이터를 활용한 토픽모델링 기반의 공간분석</a:t>
            </a:r>
            <a:r>
              <a:rPr lang="en-US" altLang="ko-KR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</a:p>
          <a:p>
            <a:pPr algn="just" fontAlgn="base">
              <a:spcAft>
                <a:spcPts val="800"/>
              </a:spcAft>
            </a:pPr>
            <a:r>
              <a:rPr lang="en-US" altLang="ko-KR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    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대구광역시를 사례로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」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Journal of Digital Convergence.</a:t>
            </a:r>
          </a:p>
          <a:p>
            <a:pPr algn="just" fontAlgn="base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·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이혜진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강영옥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2020,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「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토픽모델링과 </a:t>
            </a:r>
            <a:r>
              <a:rPr lang="en-US" altLang="ko-KR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LSTM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기반 텍스트 분석을 통한 부산방문 외국인                  </a:t>
            </a:r>
            <a:r>
              <a:rPr lang="en-US" altLang="ko-KR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    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관광객의 선호관광지 및 관광매력요인 분석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」</a:t>
            </a:r>
            <a:r>
              <a:rPr lang="en-US" altLang="ko-KR" sz="1600" dirty="0">
                <a:solidFill>
                  <a:srgbClr val="333333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한국도시지리학회지</a:t>
            </a:r>
            <a:r>
              <a:rPr lang="en-US" altLang="ko-KR" sz="1600" dirty="0">
                <a:solidFill>
                  <a:srgbClr val="333333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285750" marR="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추천 시스템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</a:p>
          <a:p>
            <a:pPr marR="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김상모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김형준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한인규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2013,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「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코사인 유사도 기법을 이용한 뉴스 추천 시스템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」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제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25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회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한글 및 한국어 정보처리 학술대회 논문집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  <a:p>
            <a:pPr marL="285750" marR="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감성분석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</a:t>
            </a:r>
          </a:p>
          <a:p>
            <a:pPr lvl="1" algn="just" fontAlgn="base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  <a:r>
              <a:rPr lang="ko-KR" altLang="en-US" sz="16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승현수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외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2021,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「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검색환경 개선을 위한 자연어 처리 기반맞춤형 추천 검색시스템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」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ACK 	2021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학술발표대회 논문집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(28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권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호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).</a:t>
            </a:r>
          </a:p>
          <a:p>
            <a:pPr marR="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</a:t>
            </a:r>
          </a:p>
          <a:p>
            <a:pPr marL="0" marR="0" indent="0" algn="just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600" i="0" strike="noStrike" dirty="0"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              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4A8B448-7831-47F2-B318-EF84826E0258}"/>
              </a:ext>
            </a:extLst>
          </p:cNvPr>
          <p:cNvSpPr/>
          <p:nvPr/>
        </p:nvSpPr>
        <p:spPr>
          <a:xfrm>
            <a:off x="531236" y="46422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참고문헌 및 출처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5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150941" y="3043280"/>
            <a:ext cx="75620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개인 기여도 </a:t>
            </a: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451791" y="4151276"/>
            <a:ext cx="49603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3175" y="1479985"/>
            <a:ext cx="3116840" cy="3116840"/>
            <a:chOff x="1504762" y="2219978"/>
            <a:chExt cx="4675260" cy="4675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762" y="2219978"/>
              <a:ext cx="4675260" cy="4675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3008" y="1479986"/>
            <a:ext cx="3116841" cy="3116841"/>
            <a:chOff x="6919512" y="2219978"/>
            <a:chExt cx="4675261" cy="4675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9512" y="2219978"/>
              <a:ext cx="4675261" cy="4675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9040" y="1467666"/>
            <a:ext cx="3116841" cy="3116841"/>
            <a:chOff x="12238560" y="2201498"/>
            <a:chExt cx="4675261" cy="46752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8560" y="2201498"/>
              <a:ext cx="4675261" cy="46752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267" y="469403"/>
            <a:ext cx="2891895" cy="4565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1257" y="925940"/>
            <a:ext cx="10581755" cy="82265"/>
            <a:chOff x="1206540" y="1486922"/>
            <a:chExt cx="15872633" cy="1233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462" y="4898899"/>
            <a:ext cx="2434917" cy="104276"/>
            <a:chOff x="1826193" y="7348348"/>
            <a:chExt cx="3652375" cy="1564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6193" y="7348348"/>
              <a:ext cx="3652375" cy="156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53970" y="4898899"/>
            <a:ext cx="2434917" cy="104276"/>
            <a:chOff x="7430955" y="7348348"/>
            <a:chExt cx="3652375" cy="1564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0955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368" y="5195303"/>
            <a:ext cx="2537126" cy="9978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00002" y="4898899"/>
            <a:ext cx="2434917" cy="104276"/>
            <a:chOff x="12750003" y="7348348"/>
            <a:chExt cx="3652375" cy="156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0003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96636" y="5190224"/>
            <a:ext cx="2455533" cy="12685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26633" y="2403443"/>
            <a:ext cx="1269924" cy="1269924"/>
            <a:chOff x="2889949" y="3605165"/>
            <a:chExt cx="1904886" cy="19048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9949" y="3605165"/>
              <a:ext cx="1904886" cy="19048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5877" y="5195303"/>
            <a:ext cx="2591583" cy="9922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7906" y="469403"/>
            <a:ext cx="1955329" cy="4565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48252" y="2161430"/>
            <a:ext cx="1777168" cy="1753951"/>
            <a:chOff x="8022378" y="3242145"/>
            <a:chExt cx="2665752" cy="263092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22378" y="3242145"/>
              <a:ext cx="2665752" cy="26309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92595" y="2101549"/>
            <a:ext cx="1849731" cy="1796067"/>
            <a:chOff x="13188892" y="3152323"/>
            <a:chExt cx="2774597" cy="26941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88892" y="3152323"/>
              <a:ext cx="2774597" cy="26941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7813" y="1440417"/>
            <a:ext cx="3253199" cy="3253199"/>
            <a:chOff x="1151720" y="2160626"/>
            <a:chExt cx="4879798" cy="4879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720" y="2160626"/>
              <a:ext cx="4879798" cy="4879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5573" y="1440417"/>
            <a:ext cx="3253199" cy="3253199"/>
            <a:chOff x="6803360" y="2160626"/>
            <a:chExt cx="4879798" cy="48797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3360" y="2160626"/>
              <a:ext cx="4879798" cy="48797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36740" y="1427559"/>
            <a:ext cx="3253199" cy="3253199"/>
            <a:chOff x="12355110" y="2141339"/>
            <a:chExt cx="4879798" cy="48797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55110" y="2141339"/>
              <a:ext cx="4879798" cy="48797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540" y="385623"/>
            <a:ext cx="3216294" cy="454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301" y="930334"/>
            <a:ext cx="11044696" cy="85864"/>
            <a:chOff x="840451" y="1395501"/>
            <a:chExt cx="16567044" cy="1287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451" y="1395501"/>
              <a:ext cx="16567044" cy="1287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1476" y="5008905"/>
            <a:ext cx="2541441" cy="108838"/>
            <a:chOff x="1487214" y="7513357"/>
            <a:chExt cx="3812162" cy="1632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7214" y="7513357"/>
              <a:ext cx="3812162" cy="1632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995" y="5246702"/>
            <a:ext cx="2379679" cy="10426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91452" y="5008905"/>
            <a:ext cx="2541441" cy="108838"/>
            <a:chOff x="7337178" y="7513357"/>
            <a:chExt cx="3812162" cy="1632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7178" y="7513357"/>
              <a:ext cx="3812162" cy="1632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7968" y="5246702"/>
            <a:ext cx="2022510" cy="1007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92619" y="5008905"/>
            <a:ext cx="2541441" cy="108838"/>
            <a:chOff x="12888928" y="7513357"/>
            <a:chExt cx="3812162" cy="1632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928" y="7513357"/>
              <a:ext cx="3812162" cy="1632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9132" y="5246703"/>
            <a:ext cx="2198751" cy="7421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54356" y="2526960"/>
            <a:ext cx="1080113" cy="1080113"/>
            <a:chOff x="2781534" y="3790440"/>
            <a:chExt cx="1620170" cy="16201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1534" y="3790440"/>
              <a:ext cx="1620170" cy="16201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22551" y="385623"/>
            <a:ext cx="4879964" cy="4691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31815" y="2235493"/>
            <a:ext cx="1663048" cy="1663048"/>
            <a:chOff x="13547723" y="3353240"/>
            <a:chExt cx="2494572" cy="24945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47723" y="3353240"/>
              <a:ext cx="2494572" cy="24945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32207" y="2438609"/>
            <a:ext cx="1459932" cy="1459932"/>
            <a:chOff x="8148310" y="3657913"/>
            <a:chExt cx="2189898" cy="21898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8310" y="3657913"/>
              <a:ext cx="2189898" cy="21898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3175" y="1479985"/>
            <a:ext cx="3116840" cy="3116840"/>
            <a:chOff x="1504762" y="2219978"/>
            <a:chExt cx="4675260" cy="4675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762" y="2219978"/>
              <a:ext cx="4675260" cy="4675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3008" y="1479986"/>
            <a:ext cx="3116841" cy="3116841"/>
            <a:chOff x="6919512" y="2219978"/>
            <a:chExt cx="4675261" cy="4675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9512" y="2219978"/>
              <a:ext cx="4675261" cy="4675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9040" y="1467666"/>
            <a:ext cx="3116841" cy="3116841"/>
            <a:chOff x="12238560" y="2201498"/>
            <a:chExt cx="4675261" cy="46752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8560" y="2201498"/>
              <a:ext cx="4675261" cy="46752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268" y="469403"/>
            <a:ext cx="3991641" cy="5079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361" y="991282"/>
            <a:ext cx="10581755" cy="82265"/>
            <a:chOff x="1206540" y="1486922"/>
            <a:chExt cx="15872633" cy="1233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462" y="4898899"/>
            <a:ext cx="2434917" cy="104276"/>
            <a:chOff x="1826193" y="7348348"/>
            <a:chExt cx="3652375" cy="1564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6193" y="7348348"/>
              <a:ext cx="3652375" cy="156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53970" y="4898899"/>
            <a:ext cx="2434917" cy="104276"/>
            <a:chOff x="7430955" y="7348348"/>
            <a:chExt cx="3652375" cy="1564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0955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9842" y="5122594"/>
            <a:ext cx="2484677" cy="14050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00002" y="4898899"/>
            <a:ext cx="2434917" cy="104276"/>
            <a:chOff x="12750003" y="7348348"/>
            <a:chExt cx="3652375" cy="156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0003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727" y="5205799"/>
            <a:ext cx="2576856" cy="13218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1422" y="2205175"/>
            <a:ext cx="1826998" cy="1666461"/>
            <a:chOff x="2282132" y="3307762"/>
            <a:chExt cx="2740497" cy="24996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2132" y="3307762"/>
              <a:ext cx="2740497" cy="2499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16659" y="2354088"/>
            <a:ext cx="1801603" cy="1368634"/>
            <a:chOff x="13224988" y="3531132"/>
            <a:chExt cx="2702404" cy="20529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24988" y="3531132"/>
              <a:ext cx="2702404" cy="2052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46131" y="2187220"/>
            <a:ext cx="1952183" cy="1702373"/>
            <a:chOff x="7869196" y="3280829"/>
            <a:chExt cx="2928275" cy="25535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9196" y="3280829"/>
              <a:ext cx="2928275" cy="255355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59040" y="5161167"/>
            <a:ext cx="3045535" cy="1058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3175" y="1479985"/>
            <a:ext cx="3116840" cy="3116840"/>
            <a:chOff x="1504762" y="2219978"/>
            <a:chExt cx="4675260" cy="4675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762" y="2219978"/>
              <a:ext cx="4675260" cy="4675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3008" y="1479986"/>
            <a:ext cx="3116841" cy="3116841"/>
            <a:chOff x="6919512" y="2219978"/>
            <a:chExt cx="4675261" cy="4675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9512" y="2219978"/>
              <a:ext cx="4675261" cy="4675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9040" y="1467666"/>
            <a:ext cx="3116841" cy="3116841"/>
            <a:chOff x="12238560" y="2201498"/>
            <a:chExt cx="4675261" cy="46752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8560" y="2201498"/>
              <a:ext cx="4675261" cy="46752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268" y="469404"/>
            <a:ext cx="2996313" cy="469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361" y="991282"/>
            <a:ext cx="10581755" cy="82265"/>
            <a:chOff x="1206540" y="1486922"/>
            <a:chExt cx="15872633" cy="1233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462" y="4898899"/>
            <a:ext cx="2434917" cy="104276"/>
            <a:chOff x="1826193" y="7348348"/>
            <a:chExt cx="3652375" cy="1564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6193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460" y="5119112"/>
            <a:ext cx="3153625" cy="11946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53970" y="4898899"/>
            <a:ext cx="2434917" cy="104276"/>
            <a:chOff x="7430955" y="7348348"/>
            <a:chExt cx="3652375" cy="1564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0955" y="7348348"/>
              <a:ext cx="3652375" cy="1564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00002" y="4898899"/>
            <a:ext cx="2434917" cy="104276"/>
            <a:chOff x="12750003" y="7348348"/>
            <a:chExt cx="3652375" cy="156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0003" y="7348348"/>
              <a:ext cx="3652375" cy="1564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3111" y="469404"/>
            <a:ext cx="794809" cy="4632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34510" y="2303356"/>
            <a:ext cx="1565902" cy="1307528"/>
            <a:chOff x="13401764" y="3455034"/>
            <a:chExt cx="2348853" cy="19612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01764" y="3455034"/>
              <a:ext cx="2348853" cy="1961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2280" y="2405755"/>
            <a:ext cx="1265281" cy="1265301"/>
            <a:chOff x="8403420" y="3608632"/>
            <a:chExt cx="1897922" cy="18979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3420" y="3608632"/>
              <a:ext cx="1897922" cy="1897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08220" y="2185031"/>
            <a:ext cx="1706749" cy="1706749"/>
            <a:chOff x="2562330" y="3277546"/>
            <a:chExt cx="2560124" cy="25601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2330" y="3277546"/>
              <a:ext cx="2560124" cy="25601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67295" y="5119112"/>
            <a:ext cx="2967816" cy="8697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08063" y="5119112"/>
            <a:ext cx="2563207" cy="869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1937580" y="2866290"/>
            <a:ext cx="81234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72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Q &amp; A</a:t>
            </a:r>
          </a:p>
          <a:p>
            <a:pPr algn="ctr" latinLnBrk="0">
              <a:defRPr/>
            </a:pP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4325814" y="4194228"/>
            <a:ext cx="34465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1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1937580" y="2866290"/>
            <a:ext cx="81234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72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감사합니다</a:t>
            </a:r>
            <a:endParaRPr lang="en-US" altLang="ko-KR" sz="72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2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579497" y="4194228"/>
            <a:ext cx="48395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C839FF9A-2BDC-0DDE-90AE-B3FFA2916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696080"/>
              </p:ext>
            </p:extLst>
          </p:nvPr>
        </p:nvGraphicFramePr>
        <p:xfrm>
          <a:off x="2446129" y="1109578"/>
          <a:ext cx="7299741" cy="523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0E7D8F5-6776-99E5-E28F-05553309F06C}"/>
              </a:ext>
            </a:extLst>
          </p:cNvPr>
          <p:cNvSpPr txBox="1"/>
          <p:nvPr/>
        </p:nvSpPr>
        <p:spPr>
          <a:xfrm>
            <a:off x="6008451" y="268251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 dirty="0"/>
              <a:t>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190FD-C9D1-F839-C5EE-3EF424E3E9A8}"/>
              </a:ext>
            </a:extLst>
          </p:cNvPr>
          <p:cNvSpPr txBox="1"/>
          <p:nvPr/>
        </p:nvSpPr>
        <p:spPr>
          <a:xfrm>
            <a:off x="8980623" y="6176033"/>
            <a:ext cx="24112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출처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05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한국이미지커뮤니케이션연구원</a:t>
            </a:r>
            <a:endParaRPr lang="ko-KR" altLang="en-US" sz="105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08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0297B0-1C84-45C7-BAC1-14C88EB8D941}"/>
              </a:ext>
            </a:extLst>
          </p:cNvPr>
          <p:cNvSpPr/>
          <p:nvPr/>
        </p:nvSpPr>
        <p:spPr>
          <a:xfrm>
            <a:off x="7798545" y="3471718"/>
            <a:ext cx="368159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-&gt; BTS,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드라마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‘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오징어 게임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‘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등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K-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콘텐츠의 전 세계적 인기로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한국을 관광 목적지로 고려하는데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긍정적 영향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A33759-0D87-4124-A0DC-15ABC155DA36}"/>
              </a:ext>
            </a:extLst>
          </p:cNvPr>
          <p:cNvSpPr/>
          <p:nvPr/>
        </p:nvSpPr>
        <p:spPr>
          <a:xfrm>
            <a:off x="4543721" y="2427156"/>
            <a:ext cx="981472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외국 관광객들의 한국 여행 증가 예상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DDF5FA-C0AC-4522-B0BE-3F00D7C5A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5" y="1634079"/>
            <a:ext cx="2855769" cy="422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31C2F1-298C-43DE-ACD2-B825F08F8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" t="5841" r="49132" b="4967"/>
          <a:stretch/>
        </p:blipFill>
        <p:spPr>
          <a:xfrm>
            <a:off x="4189043" y="2265400"/>
            <a:ext cx="2830198" cy="28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0A9D865-2760-4806-AA16-257A45D22981}"/>
              </a:ext>
            </a:extLst>
          </p:cNvPr>
          <p:cNvPicPr/>
          <p:nvPr/>
        </p:nvPicPr>
        <p:blipFill rotWithShape="1">
          <a:blip r:embed="rId2"/>
          <a:srcRect l="4826" r="3572"/>
          <a:stretch/>
        </p:blipFill>
        <p:spPr>
          <a:xfrm>
            <a:off x="730268" y="1548698"/>
            <a:ext cx="6369779" cy="430681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246B8-CBBB-47D9-A3F6-394C887D935C}"/>
              </a:ext>
            </a:extLst>
          </p:cNvPr>
          <p:cNvSpPr/>
          <p:nvPr/>
        </p:nvSpPr>
        <p:spPr>
          <a:xfrm>
            <a:off x="4543721" y="2427156"/>
            <a:ext cx="981472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- 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외국 관광객들의 한국 여행 증가 예상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87B77D3-26D8-4930-92A9-0A0A459325DB}"/>
              </a:ext>
            </a:extLst>
          </p:cNvPr>
          <p:cNvSpPr/>
          <p:nvPr/>
        </p:nvSpPr>
        <p:spPr>
          <a:xfrm>
            <a:off x="7438321" y="3471718"/>
            <a:ext cx="4041821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-&gt;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향후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3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년 내 방한 여행 의향 있는 외국인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            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“ 47%”</a:t>
            </a:r>
          </a:p>
          <a:p>
            <a:pPr algn="just">
              <a:lnSpc>
                <a:spcPct val="150000"/>
              </a:lnSpc>
            </a:pP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-&gt; 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한국은 첫 번째 해외여행 희망 목적지 </a:t>
            </a:r>
            <a:endParaRPr lang="en-US" altLang="ko-KR" sz="16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                                “2</a:t>
            </a:r>
            <a:r>
              <a:rPr lang="ko-KR" altLang="en-US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위</a:t>
            </a:r>
            <a:r>
              <a:rPr lang="en-US" altLang="ko-KR" sz="16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DBB2C-09E1-4DD1-A9D0-8832AC0E8204}"/>
              </a:ext>
            </a:extLst>
          </p:cNvPr>
          <p:cNvSpPr txBox="1"/>
          <p:nvPr/>
        </p:nvSpPr>
        <p:spPr>
          <a:xfrm>
            <a:off x="3638843" y="5993075"/>
            <a:ext cx="3461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출처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한국관광 </a:t>
            </a:r>
            <a:r>
              <a:rPr lang="ko-KR" altLang="en-US" sz="105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데이터랩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2020 </a:t>
            </a:r>
            <a:r>
              <a:rPr lang="ko-KR" altLang="en-US" sz="105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잠재 방한 여행객 조사</a:t>
            </a:r>
          </a:p>
        </p:txBody>
      </p:sp>
    </p:spTree>
    <p:extLst>
      <p:ext uri="{BB962C8B-B14F-4D97-AF65-F5344CB8AC3E}">
        <p14:creationId xmlns:p14="http://schemas.microsoft.com/office/powerpoint/2010/main" val="5695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72B8E64-F8E3-4EF8-B665-98FC91B67FCF}"/>
              </a:ext>
            </a:extLst>
          </p:cNvPr>
          <p:cNvSpPr/>
          <p:nvPr/>
        </p:nvSpPr>
        <p:spPr>
          <a:xfrm>
            <a:off x="1393194" y="382456"/>
            <a:ext cx="3546415" cy="49000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선정</a:t>
            </a:r>
            <a:endParaRPr lang="en-US" altLang="ko-KR" sz="1600" b="1" kern="0" dirty="0">
              <a:solidFill>
                <a:prstClr val="white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9B5568-D155-4F9E-9119-7DC8AC5ABF46}"/>
              </a:ext>
            </a:extLst>
          </p:cNvPr>
          <p:cNvSpPr/>
          <p:nvPr/>
        </p:nvSpPr>
        <p:spPr>
          <a:xfrm>
            <a:off x="850340" y="382456"/>
            <a:ext cx="483066" cy="498951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01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C246B8-CBBB-47D9-A3F6-394C887D935C}"/>
              </a:ext>
            </a:extLst>
          </p:cNvPr>
          <p:cNvSpPr/>
          <p:nvPr/>
        </p:nvSpPr>
        <p:spPr>
          <a:xfrm>
            <a:off x="-1163312" y="2414782"/>
            <a:ext cx="9814729" cy="300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외국인의 한국 관광을 위한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“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여행지 추천 시스템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“</a:t>
            </a: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4D7D-73FC-427F-B68E-2ABFF854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822" y="1040132"/>
            <a:ext cx="4177470" cy="5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40006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469" y="288028"/>
              <a:ext cx="10457534" cy="50979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1885A5-5D76-49A0-AF28-152384417FEB}"/>
              </a:ext>
            </a:extLst>
          </p:cNvPr>
          <p:cNvSpPr txBox="1"/>
          <p:nvPr/>
        </p:nvSpPr>
        <p:spPr>
          <a:xfrm>
            <a:off x="2567501" y="2997200"/>
            <a:ext cx="6759379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02 . </a:t>
            </a:r>
            <a:r>
              <a:rPr lang="ko-KR" altLang="en-US" sz="6600" b="1" kern="0" dirty="0">
                <a:solidFill>
                  <a:srgbClr val="127CEA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소개</a:t>
            </a:r>
            <a:endParaRPr lang="en-US" altLang="ko-KR" sz="6600" b="1" kern="0" dirty="0">
              <a:solidFill>
                <a:srgbClr val="127CEA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 latinLnBrk="0">
              <a:defRPr/>
            </a:pPr>
            <a:endParaRPr lang="en-US" altLang="ko-KR" sz="1100" b="1" kern="0" dirty="0">
              <a:solidFill>
                <a:prstClr val="white">
                  <a:lumMod val="75000"/>
                </a:prstClr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A245BE-DDE2-4937-BDE0-56BFF552DA4B}"/>
              </a:ext>
            </a:extLst>
          </p:cNvPr>
          <p:cNvCxnSpPr>
            <a:cxnSpLocks/>
          </p:cNvCxnSpPr>
          <p:nvPr/>
        </p:nvCxnSpPr>
        <p:spPr>
          <a:xfrm>
            <a:off x="3180080" y="4218953"/>
            <a:ext cx="56704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612</Words>
  <Application>Microsoft Office PowerPoint</Application>
  <PresentationFormat>와이드스크린</PresentationFormat>
  <Paragraphs>183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바른공군체 Medium</vt:lpstr>
      <vt:lpstr>바른공군체 Bold</vt:lpstr>
      <vt:lpstr>Arial</vt:lpstr>
      <vt:lpstr>Wide Latin</vt:lpstr>
      <vt:lpstr>맑은 고딕</vt:lpstr>
      <vt:lpstr>53_Office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alsgur6576@naver.com</cp:lastModifiedBy>
  <cp:revision>145</cp:revision>
  <dcterms:created xsi:type="dcterms:W3CDTF">2022-02-20T14:27:04Z</dcterms:created>
  <dcterms:modified xsi:type="dcterms:W3CDTF">2023-12-05T08:39:24Z</dcterms:modified>
</cp:coreProperties>
</file>